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4" r:id="rId5"/>
    <p:sldId id="277" r:id="rId6"/>
    <p:sldId id="295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3204" autoAdjust="0"/>
  </p:normalViewPr>
  <p:slideViewPr>
    <p:cSldViewPr snapToGrid="0">
      <p:cViewPr>
        <p:scale>
          <a:sx n="70" d="100"/>
          <a:sy n="70" d="100"/>
        </p:scale>
        <p:origin x="536" y="-33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C6C6-80DE-AB59-2C05-29777B628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870" y="140029"/>
            <a:ext cx="11076687" cy="1569502"/>
          </a:xfrm>
        </p:spPr>
        <p:txBody>
          <a:bodyPr/>
          <a:lstStyle/>
          <a:p>
            <a:r>
              <a:rPr lang="en-US" dirty="0"/>
              <a:t>Cybersecurity Governance &amp; Compliance Initiative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10EAF-30FB-150E-6462-0BAFA04F5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592" y="1858618"/>
            <a:ext cx="9084366" cy="964096"/>
          </a:xfrm>
        </p:spPr>
        <p:txBody>
          <a:bodyPr>
            <a:noAutofit/>
          </a:bodyPr>
          <a:lstStyle/>
          <a:p>
            <a:r>
              <a:rPr lang="en-US" sz="2800" dirty="0"/>
              <a:t>Securing Our Healthcare Infrastructure &amp; Patient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83E9E-0155-DEAA-9C6E-367EF5D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6AABAC4-F710-AAC3-6371-BE525062C068}"/>
              </a:ext>
            </a:extLst>
          </p:cNvPr>
          <p:cNvSpPr txBox="1">
            <a:spLocks/>
          </p:cNvSpPr>
          <p:nvPr/>
        </p:nvSpPr>
        <p:spPr>
          <a:xfrm>
            <a:off x="3916018" y="2946952"/>
            <a:ext cx="7046843" cy="9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For:</a:t>
            </a:r>
            <a:r>
              <a:rPr lang="en-US" dirty="0"/>
              <a:t> Executive Board &amp; Oversight Committee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400E067-F622-957F-EA0D-41AE3F9D21EF}"/>
              </a:ext>
            </a:extLst>
          </p:cNvPr>
          <p:cNvSpPr txBox="1">
            <a:spLocks/>
          </p:cNvSpPr>
          <p:nvPr/>
        </p:nvSpPr>
        <p:spPr>
          <a:xfrm>
            <a:off x="4076452" y="3911048"/>
            <a:ext cx="7046843" cy="9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Date:</a:t>
            </a:r>
            <a:r>
              <a:rPr lang="en-US" dirty="0"/>
              <a:t> 07/09/25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696A43E-1413-C393-55E0-949B67E78F06}"/>
              </a:ext>
            </a:extLst>
          </p:cNvPr>
          <p:cNvSpPr txBox="1">
            <a:spLocks/>
          </p:cNvSpPr>
          <p:nvPr/>
        </p:nvSpPr>
        <p:spPr>
          <a:xfrm>
            <a:off x="4305052" y="4906703"/>
            <a:ext cx="7046843" cy="9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/>
              <a:t>Prepared by:</a:t>
            </a:r>
            <a:r>
              <a:rPr lang="en-US" dirty="0"/>
              <a:t> Nkemjika Omazi (Cybersecurity Governance Team)</a:t>
            </a:r>
          </a:p>
        </p:txBody>
      </p:sp>
    </p:spTree>
    <p:extLst>
      <p:ext uri="{BB962C8B-B14F-4D97-AF65-F5344CB8AC3E}">
        <p14:creationId xmlns:p14="http://schemas.microsoft.com/office/powerpoint/2010/main" val="262157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6884"/>
            <a:ext cx="10668000" cy="1026695"/>
          </a:xfrm>
        </p:spPr>
        <p:txBody>
          <a:bodyPr/>
          <a:lstStyle/>
          <a:p>
            <a:r>
              <a:rPr lang="en-US" dirty="0"/>
              <a:t>Conclusion &amp; Next Steps​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95" y="1171074"/>
            <a:ext cx="12079705" cy="5786774"/>
          </a:xfrm>
        </p:spPr>
        <p:txBody>
          <a:bodyPr>
            <a:noAutofit/>
          </a:bodyPr>
          <a:lstStyle/>
          <a:p>
            <a:pPr lvl="0"/>
            <a:endParaRPr lang="en-US" sz="2000" b="1" dirty="0"/>
          </a:p>
          <a:p>
            <a:pPr lvl="0"/>
            <a:r>
              <a:rPr lang="en-US" sz="2000" b="1" dirty="0"/>
              <a:t>We have a clear plan</a:t>
            </a:r>
            <a:r>
              <a:rPr lang="en-US" sz="2000" dirty="0"/>
              <a:t> to move from a state of high risk to a state of managed security and compliance.</a:t>
            </a:r>
          </a:p>
          <a:p>
            <a:pPr marL="0" lvl="0" indent="0">
              <a:buNone/>
            </a:pPr>
            <a:r>
              <a:rPr lang="en-US" sz="2000" b="1" dirty="0"/>
              <a:t> </a:t>
            </a:r>
          </a:p>
          <a:p>
            <a:pPr lvl="0"/>
            <a:endParaRPr lang="en-US" sz="2000" b="1" dirty="0"/>
          </a:p>
          <a:p>
            <a:pPr lvl="0"/>
            <a:r>
              <a:rPr lang="en-US" sz="2000" b="1" dirty="0"/>
              <a:t>Your approval is requested</a:t>
            </a:r>
            <a:r>
              <a:rPr lang="en-US" sz="2000" dirty="0"/>
              <a:t> to mobilize the IT and security teams to begin </a:t>
            </a:r>
            <a:r>
              <a:rPr lang="en-US" sz="2000" b="1" dirty="0"/>
              <a:t>Phase 1 immediately</a:t>
            </a:r>
            <a:r>
              <a:rPr lang="en-US" sz="2000" dirty="0"/>
              <a:t>.</a:t>
            </a:r>
          </a:p>
          <a:p>
            <a:pPr lvl="0"/>
            <a:endParaRPr lang="en-US" sz="2000" b="1" dirty="0"/>
          </a:p>
          <a:p>
            <a:pPr lvl="0"/>
            <a:endParaRPr lang="en-US" sz="2000" b="1" dirty="0"/>
          </a:p>
          <a:p>
            <a:pPr lvl="0"/>
            <a:r>
              <a:rPr lang="en-US" sz="2000" b="1" dirty="0"/>
              <a:t>We request a follow-up meeting</a:t>
            </a:r>
            <a:r>
              <a:rPr lang="en-US" sz="2000" dirty="0"/>
              <a:t> to discuss the budget and resources required for </a:t>
            </a:r>
            <a:r>
              <a:rPr lang="en-US" sz="2000" b="1" dirty="0"/>
              <a:t>Phase 2</a:t>
            </a:r>
            <a:r>
              <a:rPr lang="en-US" sz="2000" dirty="0"/>
              <a:t> initiatives.</a:t>
            </a:r>
          </a:p>
          <a:p>
            <a:pPr lvl="0"/>
            <a:endParaRPr lang="en-US" sz="2000" b="1" dirty="0"/>
          </a:p>
          <a:p>
            <a:pPr lvl="0"/>
            <a:endParaRPr lang="en-US" sz="2000" b="1" dirty="0"/>
          </a:p>
          <a:p>
            <a:pPr lvl="0"/>
            <a:r>
              <a:rPr lang="en-US" sz="2000" b="1" dirty="0"/>
              <a:t>Together, we can secure our critical infrastructure and protect those we serve.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0"/>
            <a:ext cx="9866540" cy="4622373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9600" dirty="0"/>
              <a:t>Q&amp;A 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1" y="809297"/>
            <a:ext cx="8075662" cy="1764957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3654" y="4820148"/>
            <a:ext cx="4299285" cy="2029969"/>
          </a:xfrm>
        </p:spPr>
        <p:txBody>
          <a:bodyPr bIns="0">
            <a:normAutofit/>
          </a:bodyPr>
          <a:lstStyle/>
          <a:p>
            <a:pPr algn="ctr"/>
            <a:r>
              <a:rPr lang="en-US" sz="4000" dirty="0"/>
              <a:t>Nkemjika Omazi​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676" y="429462"/>
            <a:ext cx="8050924" cy="8422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62097" y="1660635"/>
            <a:ext cx="7767144" cy="4308366"/>
          </a:xfrm>
        </p:spPr>
        <p:txBody>
          <a:bodyPr>
            <a:normAutofit lnSpcReduction="10000"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dirty="0"/>
              <a:t>Executive Summary: The Urgent Need for Action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dirty="0"/>
              <a:t>Starting Point: Critical Risks Identified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dirty="0"/>
              <a:t>The Goal: Compliance with Key Regulations (NIST 2.0, NDPR, GDPR, ISO 27001:2022)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dirty="0"/>
              <a:t>The Plan: 3-Pillar Strategy (Remediate, Govern, Monitor)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dirty="0"/>
              <a:t>Immediate Next Steps &amp; Investment Overview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dirty="0"/>
              <a:t>Q&amp;A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F0A0-866B-59C5-D860-1CB22EE8E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111" y="241739"/>
            <a:ext cx="9284352" cy="903889"/>
          </a:xfrm>
        </p:spPr>
        <p:txBody>
          <a:bodyPr/>
          <a:lstStyle/>
          <a:p>
            <a:pPr algn="ctr"/>
            <a:r>
              <a:rPr lang="en-US" dirty="0"/>
              <a:t>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ED253-1DC6-C6A3-7379-B1CE58A2B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5545" y="1261242"/>
            <a:ext cx="9284352" cy="491884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Problem:</a:t>
            </a:r>
            <a:r>
              <a:rPr lang="en-US" sz="2000" dirty="0">
                <a:solidFill>
                  <a:schemeClr val="tx1"/>
                </a:solidFill>
              </a:rPr>
              <a:t> Initial assessment revealed a </a:t>
            </a:r>
            <a:r>
              <a:rPr lang="en-US" sz="2000" b="1" dirty="0">
                <a:solidFill>
                  <a:schemeClr val="tx1"/>
                </a:solidFill>
              </a:rPr>
              <a:t>critical-risk environment</a:t>
            </a:r>
            <a:r>
              <a:rPr lang="en-US" sz="2000" dirty="0">
                <a:solidFill>
                  <a:schemeClr val="tx1"/>
                </a:solidFill>
              </a:rPr>
              <a:t> with multiple ways for attackers to steal data or shut down systems.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Implication:</a:t>
            </a:r>
            <a:r>
              <a:rPr lang="en-US" sz="2000" dirty="0">
                <a:solidFill>
                  <a:schemeClr val="tx1"/>
                </a:solidFill>
              </a:rPr>
              <a:t> This puts patient safety and privacy at risk and exposes the agency to </a:t>
            </a:r>
            <a:r>
              <a:rPr lang="en-US" sz="2000" b="1" dirty="0">
                <a:solidFill>
                  <a:schemeClr val="tx1"/>
                </a:solidFill>
              </a:rPr>
              <a:t>significant legal and financial penalties</a:t>
            </a:r>
            <a:r>
              <a:rPr lang="en-US" sz="2000" dirty="0">
                <a:solidFill>
                  <a:schemeClr val="tx1"/>
                </a:solidFill>
              </a:rPr>
              <a:t> under NDPR and GDPR.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Solution:</a:t>
            </a:r>
            <a:r>
              <a:rPr lang="en-US" sz="2000" dirty="0">
                <a:solidFill>
                  <a:schemeClr val="tx1"/>
                </a:solidFill>
              </a:rPr>
              <a:t> I have developed a comprehensive </a:t>
            </a:r>
            <a:r>
              <a:rPr lang="en-US" sz="2000" b="1" dirty="0">
                <a:solidFill>
                  <a:schemeClr val="tx1"/>
                </a:solidFill>
              </a:rPr>
              <a:t>governance framework and implementation plan</a:t>
            </a:r>
            <a:r>
              <a:rPr lang="en-US" sz="2000" dirty="0">
                <a:solidFill>
                  <a:schemeClr val="tx1"/>
                </a:solidFill>
              </a:rPr>
              <a:t> to rapidly address risks and build long-term security resilience.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Call to Action:</a:t>
            </a:r>
            <a:r>
              <a:rPr lang="en-US" sz="2000" dirty="0">
                <a:solidFill>
                  <a:schemeClr val="tx1"/>
                </a:solidFill>
              </a:rPr>
              <a:t> Executive sponsorship and resource commitment are required to execute this plan successfully.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5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14737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Critical Risks Discovered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752" y="2017986"/>
            <a:ext cx="7588469" cy="456148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dirty="0">
                <a:solidFill>
                  <a:schemeClr val="tx1"/>
                </a:solidFill>
              </a:rPr>
              <a:t>Remote Code Execution:</a:t>
            </a:r>
            <a:r>
              <a:rPr lang="en-US" dirty="0">
                <a:solidFill>
                  <a:schemeClr val="tx1"/>
                </a:solidFill>
              </a:rPr>
              <a:t> Attackers can take full control of our servers (via FTP, Samba, Tomcat).</a:t>
            </a:r>
          </a:p>
          <a:p>
            <a:pPr lvl="0"/>
            <a:r>
              <a:rPr lang="en-US" b="1" dirty="0">
                <a:solidFill>
                  <a:schemeClr val="tx1"/>
                </a:solidFill>
              </a:rPr>
              <a:t>Unauthorized Access:</a:t>
            </a:r>
            <a:r>
              <a:rPr lang="en-US" dirty="0">
                <a:solidFill>
                  <a:schemeClr val="tx1"/>
                </a:solidFill>
              </a:rPr>
              <a:t> Databases and files are accessible without passwords (Anonymous FTP, weak MySQL).</a:t>
            </a:r>
          </a:p>
          <a:p>
            <a:pPr lvl="0"/>
            <a:r>
              <a:rPr lang="en-US" b="1" dirty="0">
                <a:solidFill>
                  <a:schemeClr val="tx1"/>
                </a:solidFill>
              </a:rPr>
              <a:t>Data Theft &amp; Interception:</a:t>
            </a:r>
            <a:r>
              <a:rPr lang="en-US" dirty="0">
                <a:solidFill>
                  <a:schemeClr val="tx1"/>
                </a:solidFill>
              </a:rPr>
              <a:t> Data is sent in plain text (Telnet) or using weak encryption (SSLv2).</a:t>
            </a:r>
          </a:p>
          <a:p>
            <a:pPr lvl="0"/>
            <a:r>
              <a:rPr lang="en-US" b="1" dirty="0">
                <a:solidFill>
                  <a:schemeClr val="tx1"/>
                </a:solidFill>
              </a:rPr>
              <a:t>Conclusion:</a:t>
            </a:r>
            <a:r>
              <a:rPr lang="en-US" dirty="0">
                <a:solidFill>
                  <a:schemeClr val="tx1"/>
                </a:solidFill>
              </a:rPr>
              <a:t> Our current state is </a:t>
            </a:r>
            <a:r>
              <a:rPr lang="en-US" b="1" dirty="0">
                <a:solidFill>
                  <a:schemeClr val="tx1"/>
                </a:solidFill>
              </a:rPr>
              <a:t>non-compliant</a:t>
            </a:r>
            <a:r>
              <a:rPr lang="en-US" dirty="0">
                <a:solidFill>
                  <a:schemeClr val="tx1"/>
                </a:solidFill>
              </a:rPr>
              <a:t> and </a:t>
            </a:r>
            <a:r>
              <a:rPr lang="en-US" b="1" dirty="0">
                <a:solidFill>
                  <a:schemeClr val="tx1"/>
                </a:solidFill>
              </a:rPr>
              <a:t>high-risk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210208"/>
            <a:ext cx="6716111" cy="1450426"/>
          </a:xfrm>
        </p:spPr>
        <p:txBody>
          <a:bodyPr/>
          <a:lstStyle/>
          <a:p>
            <a:r>
              <a:rPr lang="en-US" dirty="0"/>
              <a:t>Our Compliance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6674" y="1807780"/>
            <a:ext cx="7876674" cy="454698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NDPR (2019):</a:t>
            </a:r>
            <a:r>
              <a:rPr lang="en-US" sz="2000" dirty="0">
                <a:solidFill>
                  <a:schemeClr val="tx1"/>
                </a:solidFill>
              </a:rPr>
              <a:t> Nigerian data protection and breach notification law.</a:t>
            </a:r>
          </a:p>
          <a:p>
            <a:pPr lvl="0"/>
            <a:endParaRPr lang="en-US" sz="2000" dirty="0">
              <a:solidFill>
                <a:schemeClr val="tx1"/>
              </a:solidFill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GDPR:</a:t>
            </a:r>
            <a:r>
              <a:rPr lang="en-US" sz="2000" dirty="0">
                <a:solidFill>
                  <a:schemeClr val="tx1"/>
                </a:solidFill>
              </a:rPr>
              <a:t> International standard for data privacy; applies if handling EU citizen data.</a:t>
            </a:r>
          </a:p>
          <a:p>
            <a:pPr lvl="0"/>
            <a:endParaRPr lang="en-US" sz="2000" dirty="0">
              <a:solidFill>
                <a:schemeClr val="tx1"/>
              </a:solidFill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ISO 27001:2022:</a:t>
            </a:r>
            <a:r>
              <a:rPr lang="en-US" sz="2000" dirty="0">
                <a:solidFill>
                  <a:schemeClr val="tx1"/>
                </a:solidFill>
              </a:rPr>
              <a:t> International standard for an Information Security Management System (ISMS).</a:t>
            </a:r>
          </a:p>
          <a:p>
            <a:pPr lvl="0"/>
            <a:endParaRPr lang="en-US" sz="2000" dirty="0">
              <a:solidFill>
                <a:schemeClr val="tx1"/>
              </a:solidFill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NIST CSF:</a:t>
            </a:r>
            <a:r>
              <a:rPr lang="en-US" sz="2000" dirty="0">
                <a:solidFill>
                  <a:schemeClr val="tx1"/>
                </a:solidFill>
              </a:rPr>
              <a:t> Best-practice framework for managing cybersecurity risk.</a:t>
            </a:r>
          </a:p>
          <a:p>
            <a:pPr lvl="0"/>
            <a:r>
              <a:rPr lang="en-US" sz="2000" b="1" dirty="0">
                <a:solidFill>
                  <a:schemeClr val="tx1"/>
                </a:solidFill>
              </a:rPr>
              <a:t>Goal:</a:t>
            </a:r>
            <a:r>
              <a:rPr lang="en-US" sz="2000" dirty="0">
                <a:solidFill>
                  <a:schemeClr val="tx1"/>
                </a:solidFill>
              </a:rPr>
              <a:t> Align our operations with these frameworks to build trust and avoid fines.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137" y="140029"/>
            <a:ext cx="9467420" cy="966876"/>
          </a:xfrm>
        </p:spPr>
        <p:txBody>
          <a:bodyPr>
            <a:normAutofit/>
          </a:bodyPr>
          <a:lstStyle/>
          <a:p>
            <a:r>
              <a:rPr lang="en-US" dirty="0"/>
              <a:t>THE 3-Pillar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3812" y="1106906"/>
            <a:ext cx="9210746" cy="5611066"/>
          </a:xfrm>
        </p:spPr>
        <p:txBody>
          <a:bodyPr>
            <a:normAutofit/>
          </a:bodyPr>
          <a:lstStyle/>
          <a:p>
            <a:pPr lvl="0"/>
            <a:r>
              <a:rPr lang="en-US" sz="2800" b="1" dirty="0">
                <a:solidFill>
                  <a:schemeClr val="tx1"/>
                </a:solidFill>
              </a:rPr>
              <a:t>Pillar 1: Immediate Technical Remediation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Patch critical systems. Disable insecure services where necessary. Enforce encryption.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Pillar 2: Strong Governance Policies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Implement Risk, Data Security, and Auditing policies.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Pillar 3: Continuous Monitoring &amp; Auditing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Continuous(Daily) logs analysis &amp; IDS(Intrusion Detection System), Weekly scans, Monthly audits, </a:t>
            </a:r>
            <a:r>
              <a:rPr lang="en-US" sz="2800">
                <a:solidFill>
                  <a:schemeClr val="bg1"/>
                </a:solidFill>
              </a:rPr>
              <a:t>Quarterly tests</a:t>
            </a:r>
            <a:r>
              <a:rPr lang="en-US" sz="2800" dirty="0">
                <a:solidFill>
                  <a:schemeClr val="bg1"/>
                </a:solidFill>
              </a:rPr>
              <a:t>,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Bi-annual trainings.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5" y="336884"/>
            <a:ext cx="9663719" cy="1459832"/>
          </a:xfrm>
        </p:spPr>
        <p:txBody>
          <a:bodyPr/>
          <a:lstStyle/>
          <a:p>
            <a:r>
              <a:rPr lang="en-US" dirty="0"/>
              <a:t>Phase 1 - Immediate Actions (Next 2 Weeks)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842" y="1796715"/>
            <a:ext cx="10668000" cy="492475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lvl="0"/>
            <a:endParaRPr lang="en-US" sz="2400" b="1" dirty="0"/>
          </a:p>
          <a:p>
            <a:pPr lvl="0"/>
            <a:r>
              <a:rPr lang="en-US" sz="3400" b="1" dirty="0"/>
              <a:t>Action 1:</a:t>
            </a:r>
            <a:r>
              <a:rPr lang="en-US" sz="3400" dirty="0"/>
              <a:t> Disable Anonymous FTP and Telnet services (use only for testing/validation).</a:t>
            </a:r>
          </a:p>
          <a:p>
            <a:pPr lvl="0"/>
            <a:endParaRPr lang="en-US" sz="3400" dirty="0"/>
          </a:p>
          <a:p>
            <a:pPr lvl="0"/>
            <a:endParaRPr lang="en-US" sz="3400" dirty="0"/>
          </a:p>
          <a:p>
            <a:pPr lvl="0"/>
            <a:r>
              <a:rPr lang="en-US" sz="3400" b="1" dirty="0"/>
              <a:t>Action 2:</a:t>
            </a:r>
            <a:r>
              <a:rPr lang="en-US" sz="3400" dirty="0"/>
              <a:t> Apply all critical security patches&amp; configure where necessary (Apache, Samba, MySQL).</a:t>
            </a:r>
          </a:p>
          <a:p>
            <a:pPr lvl="0"/>
            <a:endParaRPr lang="en-US" sz="3400" dirty="0"/>
          </a:p>
          <a:p>
            <a:pPr lvl="0"/>
            <a:endParaRPr lang="en-US" sz="3400" dirty="0"/>
          </a:p>
          <a:p>
            <a:pPr lvl="0"/>
            <a:r>
              <a:rPr lang="en-US" sz="3400" b="1" dirty="0"/>
              <a:t>Action 3:</a:t>
            </a:r>
            <a:r>
              <a:rPr lang="en-US" sz="3400" dirty="0"/>
              <a:t> Isolate database servers from public network access.</a:t>
            </a:r>
          </a:p>
          <a:p>
            <a:pPr lvl="0"/>
            <a:endParaRPr lang="en-US" sz="3400" dirty="0"/>
          </a:p>
          <a:p>
            <a:pPr lvl="0"/>
            <a:endParaRPr lang="en-US" sz="3400" dirty="0"/>
          </a:p>
          <a:p>
            <a:pPr lvl="0"/>
            <a:r>
              <a:rPr lang="en-US" sz="3400" b="1" dirty="0"/>
              <a:t>Owner:</a:t>
            </a:r>
            <a:r>
              <a:rPr lang="en-US" sz="3400" dirty="0"/>
              <a:t> IT Security Team. </a:t>
            </a:r>
            <a:r>
              <a:rPr lang="en-US" sz="3400" b="1" dirty="0"/>
              <a:t>Cost:</a:t>
            </a:r>
            <a:r>
              <a:rPr lang="en-US" sz="3400" dirty="0"/>
              <a:t> Primarily internal labor.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1" y="136526"/>
            <a:ext cx="8694821" cy="1852696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2 - Building Long-Term Resilience (Next 3-6 Months)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8211" y="1524000"/>
            <a:ext cx="8855242" cy="5197475"/>
          </a:xfrm>
        </p:spPr>
        <p:txBody>
          <a:bodyPr>
            <a:normAutofit/>
          </a:bodyPr>
          <a:lstStyle/>
          <a:p>
            <a:pPr lvl="0"/>
            <a:endParaRPr lang="en-US" b="1" dirty="0"/>
          </a:p>
          <a:p>
            <a:pPr lvl="0"/>
            <a:r>
              <a:rPr lang="en-US" sz="2400" b="1" dirty="0"/>
              <a:t>Initiative 1:</a:t>
            </a:r>
            <a:r>
              <a:rPr lang="en-US" sz="2400" dirty="0"/>
              <a:t> Deploy monitoring and logging tools (SIEM/IDS) like Splunk, Snort etc. </a:t>
            </a:r>
          </a:p>
          <a:p>
            <a:pPr lvl="0"/>
            <a:endParaRPr lang="en-US" sz="2400" dirty="0"/>
          </a:p>
          <a:p>
            <a:pPr lvl="0"/>
            <a:r>
              <a:rPr lang="en-US" sz="2400" b="1" dirty="0"/>
              <a:t>Initiative 2:</a:t>
            </a:r>
            <a:r>
              <a:rPr lang="en-US" sz="2400" dirty="0"/>
              <a:t> Implement formal access control and data encryption.</a:t>
            </a:r>
          </a:p>
          <a:p>
            <a:pPr lvl="0"/>
            <a:endParaRPr lang="en-US" sz="2400" dirty="0"/>
          </a:p>
          <a:p>
            <a:pPr lvl="0"/>
            <a:r>
              <a:rPr lang="en-US" sz="2400" b="1" dirty="0"/>
              <a:t>Initiative 3:</a:t>
            </a:r>
            <a:r>
              <a:rPr lang="en-US" sz="2400" dirty="0"/>
              <a:t> Conduct organization-wide security awareness training.</a:t>
            </a:r>
          </a:p>
          <a:p>
            <a:pPr lvl="0"/>
            <a:endParaRPr lang="en-US" sz="2400" dirty="0"/>
          </a:p>
          <a:p>
            <a:pPr lvl="0"/>
            <a:r>
              <a:rPr lang="en-US" sz="2400" b="1" dirty="0"/>
              <a:t>Initiative 4:</a:t>
            </a:r>
            <a:r>
              <a:rPr lang="en-US" sz="2400" dirty="0"/>
              <a:t> Begin ISO 27001 certification journey.</a:t>
            </a:r>
          </a:p>
          <a:p>
            <a:pPr lvl="0"/>
            <a:endParaRPr lang="en-US" sz="2400" dirty="0"/>
          </a:p>
          <a:p>
            <a:pPr lvl="0"/>
            <a:r>
              <a:rPr lang="en-US" sz="2400" b="1" dirty="0"/>
              <a:t>Investment:</a:t>
            </a:r>
            <a:r>
              <a:rPr lang="en-US" sz="2400" dirty="0"/>
              <a:t> Requires budget for tooling and potentially external consultants.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689" y="368968"/>
            <a:ext cx="8348083" cy="1588169"/>
          </a:xfrm>
        </p:spPr>
        <p:txBody>
          <a:bodyPr/>
          <a:lstStyle/>
          <a:p>
            <a:r>
              <a:rPr lang="en-US" dirty="0"/>
              <a:t>How Success Will BE Measure (KPIs)​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23017" y="1957137"/>
            <a:ext cx="8852595" cy="4280151"/>
          </a:xfrm>
        </p:spPr>
        <p:txBody>
          <a:bodyPr>
            <a:normAutofit/>
          </a:bodyPr>
          <a:lstStyle/>
          <a:p>
            <a:pPr lvl="0"/>
            <a:endParaRPr lang="en-US" b="1" dirty="0"/>
          </a:p>
          <a:p>
            <a:pPr lvl="0"/>
            <a:r>
              <a:rPr lang="en-US" sz="2800" b="1" dirty="0"/>
              <a:t>KPI 1:</a:t>
            </a:r>
            <a:r>
              <a:rPr lang="en-US" sz="2800" dirty="0"/>
              <a:t> </a:t>
            </a:r>
            <a:r>
              <a:rPr lang="en-US" sz="2400" dirty="0"/>
              <a:t>100% of Critical vulnerabilities patched within 14 days.</a:t>
            </a:r>
          </a:p>
          <a:p>
            <a:pPr lvl="0"/>
            <a:endParaRPr lang="en-US" sz="2800" b="1" dirty="0"/>
          </a:p>
          <a:p>
            <a:pPr lvl="0"/>
            <a:r>
              <a:rPr lang="en-US" sz="2800" b="1" dirty="0"/>
              <a:t>KPI 2:</a:t>
            </a:r>
            <a:r>
              <a:rPr lang="en-US" sz="2800" dirty="0"/>
              <a:t> </a:t>
            </a:r>
            <a:r>
              <a:rPr lang="en-US" sz="2400" dirty="0"/>
              <a:t>0% of systems allowing unencrypted data transmission</a:t>
            </a:r>
            <a:r>
              <a:rPr lang="en-US" sz="2800" dirty="0"/>
              <a:t>.</a:t>
            </a:r>
          </a:p>
          <a:p>
            <a:pPr lvl="0"/>
            <a:endParaRPr lang="en-US" sz="2400" b="1" dirty="0"/>
          </a:p>
          <a:p>
            <a:r>
              <a:rPr lang="en-US" sz="2800" b="1" dirty="0"/>
              <a:t>KPI 3</a:t>
            </a:r>
            <a:r>
              <a:rPr lang="en-US" sz="2400" b="1" dirty="0"/>
              <a:t>: </a:t>
            </a:r>
            <a:r>
              <a:rPr lang="en-US" sz="2400" dirty="0"/>
              <a:t>Reduction</a:t>
            </a:r>
            <a:r>
              <a:rPr lang="en-US" sz="2400" b="1" dirty="0"/>
              <a:t> </a:t>
            </a:r>
            <a:r>
              <a:rPr lang="en-US" sz="2400" dirty="0"/>
              <a:t>in audit findings quarter-over-quarter.</a:t>
            </a:r>
          </a:p>
          <a:p>
            <a:pPr lvl="0"/>
            <a:endParaRPr lang="en-US" sz="2800" b="1" dirty="0"/>
          </a:p>
          <a:p>
            <a:pPr lvl="0"/>
            <a:r>
              <a:rPr lang="en-US" sz="2800" b="1" dirty="0"/>
              <a:t>KPI 4:</a:t>
            </a:r>
            <a:r>
              <a:rPr lang="en-US" sz="2800" dirty="0"/>
              <a:t> </a:t>
            </a:r>
            <a:r>
              <a:rPr lang="en-US" sz="2400" dirty="0"/>
              <a:t>Successful completion of annual external audit.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{0A4E75AA-0A19-4001-B358-A7BC7E74163A}tf33968143_win32</Template>
  <TotalTime>9060</TotalTime>
  <Words>682</Words>
  <Application>Microsoft Office PowerPoint</Application>
  <PresentationFormat>Widescreen</PresentationFormat>
  <Paragraphs>104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Wingdings</vt:lpstr>
      <vt:lpstr>Custom</vt:lpstr>
      <vt:lpstr>Cybersecurity Governance &amp; Compliance Initiative</vt:lpstr>
      <vt:lpstr>Agenda</vt:lpstr>
      <vt:lpstr>Executive Summary</vt:lpstr>
      <vt:lpstr>Critical Risks Discovered</vt:lpstr>
      <vt:lpstr>Our Compliance Goals</vt:lpstr>
      <vt:lpstr>THE 3-Pillar Strategy</vt:lpstr>
      <vt:lpstr>Phase 1 - Immediate Actions (Next 2 Weeks)</vt:lpstr>
      <vt:lpstr>Phase 2 - Building Long-Term Resilience (Next 3-6 Months)</vt:lpstr>
      <vt:lpstr>How Success Will BE Measure (KPIs)​</vt:lpstr>
      <vt:lpstr>Conclusion &amp; Next Steps​</vt:lpstr>
      <vt:lpstr>   Q&amp;A 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Nkemjika Omazi</dc:creator>
  <cp:lastModifiedBy>Nkemjika Omazi</cp:lastModifiedBy>
  <cp:revision>17</cp:revision>
  <dcterms:created xsi:type="dcterms:W3CDTF">2025-08-31T07:07:57Z</dcterms:created>
  <dcterms:modified xsi:type="dcterms:W3CDTF">2025-09-06T14:08:52Z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